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7" r:id="rId4"/>
    <p:sldId id="269" r:id="rId5"/>
    <p:sldId id="268" r:id="rId6"/>
    <p:sldId id="265" r:id="rId7"/>
    <p:sldId id="258" r:id="rId8"/>
    <p:sldId id="261" r:id="rId9"/>
    <p:sldId id="262" r:id="rId10"/>
    <p:sldId id="264" r:id="rId11"/>
    <p:sldId id="259" r:id="rId12"/>
    <p:sldId id="260" r:id="rId13"/>
    <p:sldId id="263" r:id="rId14"/>
    <p:sldId id="27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inder Brown" initials="K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834" autoAdjust="0"/>
  </p:normalViewPr>
  <p:slideViewPr>
    <p:cSldViewPr snapToGrid="0">
      <p:cViewPr varScale="1">
        <p:scale>
          <a:sx n="30" d="100"/>
          <a:sy n="30" d="100"/>
        </p:scale>
        <p:origin x="12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7BD2-956E-4AFB-9FEA-E067EBD1BD8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57F99-0F86-4E9C-9569-3A8DB68EA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57F99-0F86-4E9C-9569-3A8DB68EAA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B680-0084-458C-809D-8268048E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A6C19-B17B-4E42-84E0-922F572AB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B388E-4784-4924-8670-4F7BF698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74B83-F03C-4632-B299-1F576B4E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A6CF1-4F0A-482B-9FD0-DFDA2F3A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A3D1-8029-4DDA-B5BD-BFF7E798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0FB54-F28A-450B-AC0E-C02689280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3364-D1BF-4EBC-9C74-55B6A37B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B332-77C5-4ECF-9B79-12B5E5EA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3940E-DF95-4AE2-BA78-23E9D807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D4C37-61C8-425E-AC25-67FBB6F74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EAC35-988B-4D1B-A586-3F4BFD98E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B6C60-9AE0-4B14-8020-B1108920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FEC7-D925-4EAB-9C52-B6B5E800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D634-D0D5-43A6-8950-0D27FD25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1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9343-1261-49F8-872B-B7E40FE9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AD09-E854-4D68-8A39-17EDAD6E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5D12-BE39-4FDC-8E87-B7CB53CE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C28B5-DC1A-4474-AD41-AD5988D8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BB729-A75A-4674-AA3D-11879353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07DD-5C6F-4A9F-B154-838D6BBA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9F37-E02A-4AE7-89B8-00FAD453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8333-8E50-4A23-9CCD-64A46199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187E-C77A-4786-9FC3-40ABB3EF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D0A4E-6000-4C19-BE16-0D59E0DC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6644-1789-4289-A95B-991BB0BF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0A7-270F-45ED-8F26-3433E6934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DB895-F7E9-4A33-91B4-253743714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A5600-E705-4D69-913B-97EDDD54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3FBE1-5F82-4D62-9D76-D5E8EDD9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38E5-ADAA-4139-997B-95B735C5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2E30-AC2D-47A4-AC59-D442BA6A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7EA9D-A548-43ED-BC00-AC28D108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0741F-22B4-46C7-B89F-C49E018A8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86CC1-C706-4E0F-8C57-99D99127D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364B7-F973-4A4A-B457-8B88BF954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C9E4C-EA7D-4559-9018-E6DBC4D1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84BD0-146C-41DB-A60F-804F94B6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D99D6-4DFB-4AAB-8AC6-B92E37A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8162-7CA6-409C-9350-1EB98499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021D3-593A-44DE-A12F-997468EA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9416E-557B-4B1F-A751-3216F6CF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D65D-EE96-446E-B54A-C08C68BC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C2F9F-F853-4861-AF92-357BCC68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FD7B6-FD2C-4341-A124-21ED3FA2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C2B9C-DDFF-49CB-A1EC-6C157EF3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C3EE-5F4C-4E43-9E8E-F9766502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F0B6-C1D4-4474-A246-446D0258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3DC4-5BEF-4D08-A93D-98092817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E5741-02D7-4107-B31D-589F813E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B5FA6-C7B5-4DDF-A977-AEEA039D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3C2FB-49AA-40CB-A81A-2DAF3EB9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1BE1-D4EB-4346-ACCA-D85B3BA1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F0761-C371-458F-BF6D-1B54E41BD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62DFD-A672-4F37-87EA-AFB07C466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71D46-DDE6-47D4-A9C8-EB47B29E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41279-DBFD-4C35-BA03-814BE0D1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79468-3AF6-4E4F-9CE5-51B376DE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D23EC-A762-4001-817B-F3D47C3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E4423-DDCF-42A6-9FE6-D18E62693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2896-054D-42B0-A151-65798C6D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8118-4C08-46C1-9168-26862B3DEBF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85E7-55A7-4706-A8E9-DB52AD4AB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2040-9868-4611-BB17-78E18CE86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DB46-F6A6-4032-9EFD-AF26D64C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rminder.brown@gmail.com" TargetMode="External"/><Relationship Id="rId4" Type="http://schemas.openxmlformats.org/officeDocument/2006/relationships/hyperlink" Target="mailto:aramsden@tnc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arminder.brown@gmail.com" TargetMode="External"/><Relationship Id="rId4" Type="http://schemas.openxmlformats.org/officeDocument/2006/relationships/hyperlink" Target="mailto:aramsden@tn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C0137-4262-450E-9749-7583E0ADB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3" t="17370" r="18266" b="48257"/>
          <a:stretch/>
        </p:blipFill>
        <p:spPr>
          <a:xfrm>
            <a:off x="1725849" y="167776"/>
            <a:ext cx="9210085" cy="235730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584E10-9C32-49A5-9621-50478F52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77" y="2606107"/>
            <a:ext cx="10868627" cy="68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get ready for conservation - highlights from our 2018 publication 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80E68B-B573-4688-9EF9-E1E56070D82B}"/>
              </a:ext>
            </a:extLst>
          </p:cNvPr>
          <p:cNvSpPr txBox="1">
            <a:spLocks/>
          </p:cNvSpPr>
          <p:nvPr/>
        </p:nvSpPr>
        <p:spPr>
          <a:xfrm>
            <a:off x="420334" y="362287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Abigail Ramsden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F107ED-835C-405A-82A1-8349E8808324}"/>
              </a:ext>
            </a:extLst>
          </p:cNvPr>
          <p:cNvSpPr txBox="1">
            <a:spLocks/>
          </p:cNvSpPr>
          <p:nvPr/>
        </p:nvSpPr>
        <p:spPr>
          <a:xfrm>
            <a:off x="420334" y="4079580"/>
            <a:ext cx="5157787" cy="2335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The Nature Conservancy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>
                <a:hlinkClick r:id="rId4"/>
              </a:rPr>
              <a:t>aramsden@tnc.org</a:t>
            </a:r>
            <a:endParaRPr lang="en-US" sz="240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/>
              <a:t>(415) 281-0435</a:t>
            </a:r>
            <a:endParaRPr lang="en-US" sz="2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E17FFCC-2AB1-46FA-87BD-373A3B810B7A}"/>
              </a:ext>
            </a:extLst>
          </p:cNvPr>
          <p:cNvSpPr txBox="1">
            <a:spLocks/>
          </p:cNvSpPr>
          <p:nvPr/>
        </p:nvSpPr>
        <p:spPr>
          <a:xfrm>
            <a:off x="5752746" y="3622875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Karminder Brown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F913004F-246D-4626-94BB-FDF8A3182546}"/>
              </a:ext>
            </a:extLst>
          </p:cNvPr>
          <p:cNvSpPr txBox="1">
            <a:spLocks/>
          </p:cNvSpPr>
          <p:nvPr/>
        </p:nvSpPr>
        <p:spPr>
          <a:xfrm>
            <a:off x="5752746" y="4079580"/>
            <a:ext cx="5183188" cy="2335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San Benito Working Landscapes Group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hlinkClick r:id="rId5"/>
              </a:rPr>
              <a:t>karminder.brown@gmail.com</a:t>
            </a:r>
            <a:r>
              <a:rPr lang="en-US" sz="24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(831) 524-3816</a:t>
            </a:r>
          </a:p>
        </p:txBody>
      </p:sp>
    </p:spTree>
    <p:extLst>
      <p:ext uri="{BB962C8B-B14F-4D97-AF65-F5344CB8AC3E}">
        <p14:creationId xmlns:p14="http://schemas.microsoft.com/office/powerpoint/2010/main" val="36800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4702-29F0-4442-8A88-3EFC8A70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4668" y="404343"/>
            <a:ext cx="986701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Bringing people together in and </a:t>
            </a:r>
            <a:br>
              <a:rPr lang="en-US" dirty="0"/>
            </a:br>
            <a:r>
              <a:rPr lang="en-US" dirty="0"/>
              <a:t>outside of meetings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4BE3B-0F08-4C1B-81D1-379B08DC7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b="7533"/>
          <a:stretch/>
        </p:blipFill>
        <p:spPr>
          <a:xfrm>
            <a:off x="8335926" y="950166"/>
            <a:ext cx="3303594" cy="2409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b="-2909"/>
          <a:stretch/>
        </p:blipFill>
        <p:spPr>
          <a:xfrm>
            <a:off x="265813" y="2030817"/>
            <a:ext cx="7498080" cy="416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" t="19832" r="14821" b="4874"/>
          <a:stretch/>
        </p:blipFill>
        <p:spPr>
          <a:xfrm>
            <a:off x="7890480" y="3643248"/>
            <a:ext cx="4023360" cy="27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2168A-A05E-4B63-A549-201FAB7E2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t="4641" r="10406" b="4394"/>
          <a:stretch/>
        </p:blipFill>
        <p:spPr>
          <a:xfrm>
            <a:off x="1166920" y="1569242"/>
            <a:ext cx="4259588" cy="4901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B3BCE2-87DA-4331-AA66-C0DE1755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110" y="2329392"/>
            <a:ext cx="4967594" cy="33807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99B53D-0769-40D9-AA2C-8E0C7128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trust through transparent </a:t>
            </a:r>
            <a:br>
              <a:rPr lang="en-US" dirty="0"/>
            </a:br>
            <a:r>
              <a:rPr lang="en-US" dirty="0"/>
              <a:t>decision-making </a:t>
            </a:r>
          </a:p>
        </p:txBody>
      </p:sp>
    </p:spTree>
    <p:extLst>
      <p:ext uri="{BB962C8B-B14F-4D97-AF65-F5344CB8AC3E}">
        <p14:creationId xmlns:p14="http://schemas.microsoft.com/office/powerpoint/2010/main" val="32210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679B2-AD29-443B-81AB-5AA0DDA0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23" y="1622638"/>
            <a:ext cx="9139502" cy="4241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AC518A-8001-472C-BD72-383C52C1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landscapes, working people</a:t>
            </a:r>
          </a:p>
        </p:txBody>
      </p:sp>
    </p:spTree>
    <p:extLst>
      <p:ext uri="{BB962C8B-B14F-4D97-AF65-F5344CB8AC3E}">
        <p14:creationId xmlns:p14="http://schemas.microsoft.com/office/powerpoint/2010/main" val="267911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25821F6-4D4B-4E39-A559-936B4A53C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19"/>
              </p:ext>
            </p:extLst>
          </p:nvPr>
        </p:nvGraphicFramePr>
        <p:xfrm>
          <a:off x="3115519" y="119253"/>
          <a:ext cx="8793102" cy="65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resentation" r:id="rId4" imgW="4570654" imgH="3427562" progId="PowerPoint.Show.12">
                  <p:embed/>
                </p:oleObj>
              </mc:Choice>
              <mc:Fallback>
                <p:oleObj name="Presentation" r:id="rId4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5519" y="119253"/>
                        <a:ext cx="8793102" cy="659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26BAC448-0E69-4EFD-B9BD-54BD07DCF241}"/>
              </a:ext>
            </a:extLst>
          </p:cNvPr>
          <p:cNvSpPr txBox="1">
            <a:spLocks/>
          </p:cNvSpPr>
          <p:nvPr/>
        </p:nvSpPr>
        <p:spPr>
          <a:xfrm>
            <a:off x="456235" y="949123"/>
            <a:ext cx="2437436" cy="32409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What it took – leadership, vision, and funding</a:t>
            </a:r>
          </a:p>
        </p:txBody>
      </p:sp>
    </p:spTree>
    <p:extLst>
      <p:ext uri="{BB962C8B-B14F-4D97-AF65-F5344CB8AC3E}">
        <p14:creationId xmlns:p14="http://schemas.microsoft.com/office/powerpoint/2010/main" val="210619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74884-8192-40EF-B872-2DE0974A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88" y="1088020"/>
            <a:ext cx="2668930" cy="25927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it took – leadership, vision, and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B6A65-A84B-466B-9EA2-2026C59AB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52" t="8945" r="28133" b="8861"/>
          <a:stretch/>
        </p:blipFill>
        <p:spPr>
          <a:xfrm>
            <a:off x="3125165" y="84181"/>
            <a:ext cx="6551270" cy="67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1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98F862-2766-4AD5-8BD2-DD147BF80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3" t="17370" r="18266" b="48257"/>
          <a:stretch/>
        </p:blipFill>
        <p:spPr>
          <a:xfrm>
            <a:off x="1725849" y="167776"/>
            <a:ext cx="9210085" cy="2357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9DA046-A509-4A9E-9988-83CAC8C1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0545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Next Network meeting: April 25, 2018 </a:t>
            </a:r>
            <a:br>
              <a:rPr lang="en-US" dirty="0"/>
            </a:br>
            <a:r>
              <a:rPr lang="en-US" dirty="0"/>
              <a:t>at Gabilan Ranch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E9DC9-0872-4B27-A397-75D57D60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49288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Abigail Ramsden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29AE50-A87F-499E-90A6-82A59F9C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088" y="3285251"/>
            <a:ext cx="5157787" cy="233537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The Nature Conservancy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hlinkClick r:id="rId4"/>
              </a:rPr>
              <a:t>aramsden@tnc.org</a:t>
            </a: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(415) 281-0435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E2D202-8D64-4A17-BF43-395AC6EFF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249288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Karminder Brown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53211C-5FD8-461B-BA69-91997DE9B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9500" y="3285251"/>
            <a:ext cx="5183188" cy="2335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San Benito Working Landscapes Group</a:t>
            </a:r>
          </a:p>
          <a:p>
            <a:pPr marL="0" indent="0" algn="ctr">
              <a:buNone/>
            </a:pPr>
            <a:r>
              <a:rPr lang="en-US" sz="2400" dirty="0">
                <a:hlinkClick r:id="rId5"/>
              </a:rPr>
              <a:t>karminder.brown@gmail.com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/>
              <a:t>(831) 524-3816</a:t>
            </a:r>
          </a:p>
        </p:txBody>
      </p:sp>
    </p:spTree>
    <p:extLst>
      <p:ext uri="{BB962C8B-B14F-4D97-AF65-F5344CB8AC3E}">
        <p14:creationId xmlns:p14="http://schemas.microsoft.com/office/powerpoint/2010/main" val="58670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797" y="3270371"/>
            <a:ext cx="3189790" cy="8965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Pajaro River Watershed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67A63-7BF2-4A1A-BA9F-102A38197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49" y="0"/>
            <a:ext cx="7196907" cy="67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43" y="254801"/>
            <a:ext cx="1114425" cy="11144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09" y="254801"/>
            <a:ext cx="3891517" cy="2918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8" y="1575213"/>
            <a:ext cx="3200400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06" y="4025005"/>
            <a:ext cx="3383280" cy="253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03" y="390742"/>
            <a:ext cx="4023360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52" y="3615582"/>
            <a:ext cx="4855534" cy="3242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A97CE-EF70-479F-BEC4-750C504B49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1" b="34647"/>
          <a:stretch/>
        </p:blipFill>
        <p:spPr>
          <a:xfrm>
            <a:off x="9392458" y="2321870"/>
            <a:ext cx="2569169" cy="1703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1" y="2484337"/>
            <a:ext cx="30003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</a:t>
            </a:r>
            <a:r>
              <a:rPr lang="en-US" dirty="0" err="1"/>
              <a:t>Pajaro</a:t>
            </a:r>
            <a:r>
              <a:rPr lang="en-US" dirty="0"/>
              <a:t> Compass?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Document and associated on-line map tools</a:t>
            </a:r>
          </a:p>
          <a:p>
            <a:r>
              <a:rPr lang="en-US" dirty="0"/>
              <a:t>Stakeholder Forum convened twice annually</a:t>
            </a:r>
          </a:p>
          <a:p>
            <a:r>
              <a:rPr lang="en-US" dirty="0"/>
              <a:t>Network with over 50 members - individuals/agencies/NGOs</a:t>
            </a:r>
          </a:p>
          <a:p>
            <a:r>
              <a:rPr lang="en-US" dirty="0"/>
              <a:t>Steering committee meets monthly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9D6BC-3C8A-423F-84A0-1AFDC42ED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14" t="16712" r="32483" b="6839"/>
          <a:stretch/>
        </p:blipFill>
        <p:spPr>
          <a:xfrm>
            <a:off x="1389992" y="3868240"/>
            <a:ext cx="2166396" cy="2804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74B39-03A0-4E1E-A52D-015E7CA32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5" y="3704607"/>
            <a:ext cx="3957315" cy="2967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A8D2-F522-4658-90A8-745515745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10" y="3868240"/>
            <a:ext cx="2167000" cy="28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Pajaro Compass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378" y="1714622"/>
            <a:ext cx="68078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Water Resources</a:t>
            </a:r>
          </a:p>
          <a:p>
            <a:pPr marL="0" indent="0">
              <a:buNone/>
            </a:pPr>
            <a:r>
              <a:rPr lang="en-US" sz="4400" dirty="0"/>
              <a:t>Biodiversity</a:t>
            </a:r>
          </a:p>
          <a:p>
            <a:pPr marL="0" indent="0">
              <a:buNone/>
            </a:pPr>
            <a:r>
              <a:rPr lang="en-US" sz="4400" dirty="0"/>
              <a:t>Agriculture</a:t>
            </a:r>
          </a:p>
          <a:p>
            <a:pPr marL="0" indent="0">
              <a:buNone/>
            </a:pPr>
            <a:r>
              <a:rPr lang="en-US" sz="4400" dirty="0"/>
              <a:t>Carbon and Soil Health</a:t>
            </a:r>
          </a:p>
          <a:p>
            <a:pPr marL="0" indent="0">
              <a:buNone/>
            </a:pPr>
            <a:r>
              <a:rPr lang="en-US" sz="4400" dirty="0"/>
              <a:t>Recreation</a:t>
            </a:r>
          </a:p>
          <a:p>
            <a:pPr marL="0" indent="0">
              <a:buNone/>
            </a:pPr>
            <a:r>
              <a:rPr lang="en-US" sz="4400" dirty="0"/>
              <a:t>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36532-90B9-4275-9B73-B2A7E7B5B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8" t="33741" r="72815" b="8832"/>
          <a:stretch/>
        </p:blipFill>
        <p:spPr>
          <a:xfrm>
            <a:off x="838200" y="1447800"/>
            <a:ext cx="1123691" cy="481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42" t="-15281" r="-4468" b="-7888"/>
          <a:stretch/>
        </p:blipFill>
        <p:spPr>
          <a:xfrm>
            <a:off x="4785360" y="2106292"/>
            <a:ext cx="3108960" cy="174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5200" y="4205144"/>
            <a:ext cx="2804160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71" y="4596224"/>
            <a:ext cx="3017520" cy="2062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85" y="1297464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7" t="6535" r="14894" b="19448"/>
          <a:stretch/>
        </p:blipFill>
        <p:spPr>
          <a:xfrm>
            <a:off x="7894320" y="2889410"/>
            <a:ext cx="1554480" cy="15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C0137-4262-450E-9749-7583E0ADB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3" t="17370" r="18266" b="48257"/>
          <a:stretch/>
        </p:blipFill>
        <p:spPr>
          <a:xfrm>
            <a:off x="1725849" y="167776"/>
            <a:ext cx="9210085" cy="235730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584E10-9C32-49A5-9621-50478F52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049" y="2779726"/>
            <a:ext cx="8159683" cy="3951218"/>
          </a:xfrm>
        </p:spPr>
        <p:txBody>
          <a:bodyPr>
            <a:normAutofit/>
          </a:bodyPr>
          <a:lstStyle/>
          <a:p>
            <a:r>
              <a:rPr lang="en-US" dirty="0"/>
              <a:t>Making it clear what it is and what it isn’t </a:t>
            </a:r>
          </a:p>
          <a:p>
            <a:r>
              <a:rPr lang="en-US" dirty="0"/>
              <a:t>Ongoing, flexible forum</a:t>
            </a:r>
          </a:p>
          <a:p>
            <a:r>
              <a:rPr lang="en-US" dirty="0"/>
              <a:t>The map is not the territory  </a:t>
            </a:r>
          </a:p>
          <a:p>
            <a:r>
              <a:rPr lang="en-US" dirty="0"/>
              <a:t>Bringing people together in and outside of meetings </a:t>
            </a:r>
          </a:p>
          <a:p>
            <a:r>
              <a:rPr lang="en-US" dirty="0"/>
              <a:t>Building trust through transparent decision-making </a:t>
            </a:r>
          </a:p>
          <a:p>
            <a:r>
              <a:rPr lang="en-US" dirty="0"/>
              <a:t>Working landscapes, working people</a:t>
            </a:r>
          </a:p>
          <a:p>
            <a:r>
              <a:rPr lang="en-US" dirty="0"/>
              <a:t>What it took – leadership, vision and funding</a:t>
            </a:r>
          </a:p>
        </p:txBody>
      </p:sp>
    </p:spTree>
    <p:extLst>
      <p:ext uri="{BB962C8B-B14F-4D97-AF65-F5344CB8AC3E}">
        <p14:creationId xmlns:p14="http://schemas.microsoft.com/office/powerpoint/2010/main" val="271244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E98DC-B85F-472A-A7FF-0F697967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4" t="20408" r="35321" b="20245"/>
          <a:stretch/>
        </p:blipFill>
        <p:spPr>
          <a:xfrm>
            <a:off x="2455178" y="1027906"/>
            <a:ext cx="7281644" cy="57257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61D2B55-527A-4B4C-9CE6-9A22F276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Making it clear what it is and what it isn’t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4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37708-B6FC-499F-8321-07D4401D5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213"/>
            <a:ext cx="12192000" cy="343357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9CA3A4-0987-4813-9E9D-73299F5F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Ongoing, flexible forum</a:t>
            </a:r>
          </a:p>
        </p:txBody>
      </p:sp>
    </p:spTree>
    <p:extLst>
      <p:ext uri="{BB962C8B-B14F-4D97-AF65-F5344CB8AC3E}">
        <p14:creationId xmlns:p14="http://schemas.microsoft.com/office/powerpoint/2010/main" val="262231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D939C-FD5D-4D5E-8F78-12262369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76" y="1404127"/>
            <a:ext cx="4270839" cy="5193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5F78D-B4B3-4532-B78C-24224AD8C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111" y="2153989"/>
            <a:ext cx="4366651" cy="33782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E7F945-AD65-421D-A5FF-23366B22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map is not the territory  </a:t>
            </a:r>
          </a:p>
        </p:txBody>
      </p:sp>
    </p:spTree>
    <p:extLst>
      <p:ext uri="{BB962C8B-B14F-4D97-AF65-F5344CB8AC3E}">
        <p14:creationId xmlns:p14="http://schemas.microsoft.com/office/powerpoint/2010/main" val="134529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250</Words>
  <Application>Microsoft Office PowerPoint</Application>
  <PresentationFormat>Widescreen</PresentationFormat>
  <Paragraphs>67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Presentation</vt:lpstr>
      <vt:lpstr>PowerPoint Presentation</vt:lpstr>
      <vt:lpstr>Pajaro River Watershed</vt:lpstr>
      <vt:lpstr>PowerPoint Presentation</vt:lpstr>
      <vt:lpstr>What is the Pajaro Compass?</vt:lpstr>
      <vt:lpstr>Pajaro Compass Themes</vt:lpstr>
      <vt:lpstr>PowerPoint Presentation</vt:lpstr>
      <vt:lpstr>Making it clear what it is and what it isn’t  </vt:lpstr>
      <vt:lpstr>Ongoing, flexible forum</vt:lpstr>
      <vt:lpstr>The map is not the territory  </vt:lpstr>
      <vt:lpstr>Bringing people together in and  outside of meetings </vt:lpstr>
      <vt:lpstr>Building trust through transparent  decision-making </vt:lpstr>
      <vt:lpstr>Working landscapes, working people</vt:lpstr>
      <vt:lpstr>PowerPoint Presentation</vt:lpstr>
      <vt:lpstr>What it took – leadership, vision, and funding</vt:lpstr>
      <vt:lpstr>Next Network meeting: April 25, 2018  at Gabilan Ranch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Ramsden</dc:creator>
  <cp:lastModifiedBy>Grace VohdenSnead</cp:lastModifiedBy>
  <cp:revision>61</cp:revision>
  <dcterms:created xsi:type="dcterms:W3CDTF">2018-02-20T20:47:30Z</dcterms:created>
  <dcterms:modified xsi:type="dcterms:W3CDTF">2018-03-15T17:13:31Z</dcterms:modified>
</cp:coreProperties>
</file>